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0"/>
  </p:notesMasterIdLst>
  <p:handoutMasterIdLst>
    <p:handoutMasterId r:id="rId41"/>
  </p:handoutMasterIdLst>
  <p:sldIdLst>
    <p:sldId id="603" r:id="rId5"/>
    <p:sldId id="2618" r:id="rId6"/>
    <p:sldId id="2147483507" r:id="rId7"/>
    <p:sldId id="2147483483" r:id="rId8"/>
    <p:sldId id="2500" r:id="rId9"/>
    <p:sldId id="2147483511" r:id="rId10"/>
    <p:sldId id="2147483515" r:id="rId11"/>
    <p:sldId id="2147483528" r:id="rId12"/>
    <p:sldId id="2147483527" r:id="rId13"/>
    <p:sldId id="2147483516" r:id="rId14"/>
    <p:sldId id="2147483517" r:id="rId15"/>
    <p:sldId id="2147483524" r:id="rId16"/>
    <p:sldId id="2147483525" r:id="rId17"/>
    <p:sldId id="2147483526" r:id="rId18"/>
    <p:sldId id="2147483518" r:id="rId19"/>
    <p:sldId id="2147483519" r:id="rId20"/>
    <p:sldId id="2147483520" r:id="rId21"/>
    <p:sldId id="2147483521" r:id="rId22"/>
    <p:sldId id="2147483522" r:id="rId23"/>
    <p:sldId id="2147483523" r:id="rId24"/>
    <p:sldId id="2147483529" r:id="rId25"/>
    <p:sldId id="2147483530" r:id="rId26"/>
    <p:sldId id="16777061" r:id="rId27"/>
    <p:sldId id="16777082" r:id="rId28"/>
    <p:sldId id="2147483531" r:id="rId29"/>
    <p:sldId id="16777062" r:id="rId30"/>
    <p:sldId id="16777086" r:id="rId31"/>
    <p:sldId id="16777087" r:id="rId32"/>
    <p:sldId id="2147483533" r:id="rId33"/>
    <p:sldId id="16777092" r:id="rId34"/>
    <p:sldId id="2147483532" r:id="rId35"/>
    <p:sldId id="2516" r:id="rId36"/>
    <p:sldId id="2147483514" r:id="rId37"/>
    <p:sldId id="582" r:id="rId38"/>
    <p:sldId id="2419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6419" autoAdjust="0"/>
  </p:normalViewPr>
  <p:slideViewPr>
    <p:cSldViewPr snapToGrid="0" snapToObjects="1">
      <p:cViewPr varScale="1">
        <p:scale>
          <a:sx n="124" d="100"/>
          <a:sy n="124" d="100"/>
        </p:scale>
        <p:origin x="6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58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b="0" i="0" dirty="0">
                <a:effectLst/>
                <a:latin typeface="inherit"/>
              </a:rPr>
              <a:t>水的导热系数远大于空气，这意味着水传导热量的能力比空气强得多。</a:t>
            </a:r>
            <a:endParaRPr lang="zh-CN" altLang="en-US" b="0" i="0" dirty="0">
              <a:effectLst/>
              <a:latin typeface="-apple-system"/>
            </a:endParaRP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b="0" i="0" dirty="0">
                <a:effectLst/>
                <a:latin typeface="inherit"/>
              </a:rPr>
              <a:t>水的比热远大于空气，这意味着水在相同质量下吸收或释放热量时，温度变化比空气小得多。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17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79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129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beyondtech.us/blogs/beyond-blog/google-finnish-data-cent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titanrecruitment.com.au/blog/2018/08/are-underwater-datacentres-the-futur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enzomi12/AIInfr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655DC6-3FE9-C8B8-B68F-CF80E8A3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08252" y="2749693"/>
            <a:ext cx="8301519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服务器液冷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技术发展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905FF53-9C9E-701B-B332-BA73D46A43A8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74EA9F-B68E-1CD7-8E8D-9624558AE9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A2B2A59-4386-951A-4194-4444FEDC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0519BA-7521-D9CC-2FFE-A11022A15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AI servers are becoming significantly more efficient, but the rise of AI usage requires greater power densities to be delivered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0C4A39-EAA8-EAEC-5A93-A0A7EB1AE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7" b="2136"/>
          <a:stretch/>
        </p:blipFill>
        <p:spPr bwMode="auto">
          <a:xfrm>
            <a:off x="1626939" y="2373330"/>
            <a:ext cx="8942883" cy="42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1D6C15F-4F94-1479-3732-472AD2D113A9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5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561186-25B7-34DF-B160-E597F66D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B2061CA1-4D6A-4292-BC1C-AE0B7A2DA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为满足集群算力规格需求，减少互联成本和延迟，单机柜功耗也在逐步提升</a:t>
            </a:r>
            <a:endParaRPr lang="en-US" altLang="zh-CN" dirty="0"/>
          </a:p>
          <a:p>
            <a:pPr lvl="1"/>
            <a:r>
              <a:rPr lang="zh-CN" altLang="en-US" dirty="0"/>
              <a:t>从 </a:t>
            </a:r>
            <a:r>
              <a:rPr lang="en-US" altLang="zh-CN" dirty="0"/>
              <a:t>20</a:t>
            </a:r>
            <a:r>
              <a:rPr lang="en" altLang="zh-CN" dirty="0"/>
              <a:t>kw</a:t>
            </a:r>
            <a:r>
              <a:rPr lang="zh-CN" altLang="en-US" dirty="0"/>
              <a:t> 逐步突破到 </a:t>
            </a:r>
            <a:r>
              <a:rPr lang="en-US" altLang="zh-CN" dirty="0"/>
              <a:t>130</a:t>
            </a:r>
            <a:r>
              <a:rPr lang="en" altLang="zh-CN" dirty="0"/>
              <a:t>kw</a:t>
            </a:r>
            <a:r>
              <a:rPr lang="zh-CN" altLang="en" dirty="0"/>
              <a:t>，</a:t>
            </a:r>
            <a:r>
              <a:rPr lang="zh-CN" altLang="en-US" dirty="0"/>
              <a:t>提升 </a:t>
            </a:r>
            <a:r>
              <a:rPr lang="en-US" altLang="zh-CN" dirty="0"/>
              <a:t>6</a:t>
            </a:r>
            <a:r>
              <a:rPr lang="zh-CN" altLang="en-US" dirty="0"/>
              <a:t> 倍多</a:t>
            </a:r>
          </a:p>
          <a:p>
            <a:endParaRPr lang="zh-CN" altLang="en-US" dirty="0"/>
          </a:p>
        </p:txBody>
      </p:sp>
      <p:pic>
        <p:nvPicPr>
          <p:cNvPr id="4098" name="Picture 2" descr="One Giant Superchip for LLMs, Recommenders, and GNNs: Introducing NVIDIA GH200  NVL32 | NVIDIA Technical Blog">
            <a:extLst>
              <a:ext uri="{FF2B5EF4-FFF2-40B4-BE49-F238E27FC236}">
                <a16:creationId xmlns:a16="http://schemas.microsoft.com/office/drawing/2014/main" id="{02CCC626-D6DF-6318-977C-5A7BC92F3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2" t="9889" r="41290" b="12508"/>
          <a:stretch/>
        </p:blipFill>
        <p:spPr bwMode="auto">
          <a:xfrm>
            <a:off x="915152" y="2432933"/>
            <a:ext cx="1890444" cy="3810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GB200 NVL72 | NVIDIA">
            <a:extLst>
              <a:ext uri="{FF2B5EF4-FFF2-40B4-BE49-F238E27FC236}">
                <a16:creationId xmlns:a16="http://schemas.microsoft.com/office/drawing/2014/main" id="{7CA503D3-DFF3-F5D2-1BC9-C68889BA8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1" t="6723" r="32779" b="6055"/>
          <a:stretch/>
        </p:blipFill>
        <p:spPr bwMode="auto">
          <a:xfrm>
            <a:off x="5950158" y="2432933"/>
            <a:ext cx="2943598" cy="3810311"/>
          </a:xfrm>
          <a:prstGeom prst="roundRect">
            <a:avLst>
              <a:gd name="adj" fmla="val 68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2F35302-3437-00D6-F3D0-EFA673533C84}"/>
              </a:ext>
            </a:extLst>
          </p:cNvPr>
          <p:cNvSpPr txBox="1"/>
          <p:nvPr/>
        </p:nvSpPr>
        <p:spPr>
          <a:xfrm>
            <a:off x="2907588" y="3800475"/>
            <a:ext cx="3042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GH200 NVL32</a:t>
            </a:r>
          </a:p>
          <a:p>
            <a:endParaRPr lang="en-US" altLang="zh-CN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~40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C240CC-CBD7-B2D2-B59F-FBF20567633A}"/>
              </a:ext>
            </a:extLst>
          </p:cNvPr>
          <p:cNvSpPr txBox="1"/>
          <p:nvPr/>
        </p:nvSpPr>
        <p:spPr>
          <a:xfrm>
            <a:off x="8962171" y="3737923"/>
            <a:ext cx="2916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GB200 NVL72</a:t>
            </a:r>
          </a:p>
          <a:p>
            <a:endParaRPr lang="en-US" altLang="zh-CN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~130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801151A-3B12-7660-1824-C09C5708F7EE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D880BC-2EE8-5178-61FD-BFF80F73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1A70BF-CF6E-2FDE-8D9A-480865C3E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单机柜功耗从传统 </a:t>
            </a:r>
            <a:r>
              <a:rPr lang="en-US" altLang="zh-CN" dirty="0"/>
              <a:t>DC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～</a:t>
            </a:r>
            <a:r>
              <a:rPr lang="en-US" altLang="zh-CN" dirty="0"/>
              <a:t>6</a:t>
            </a:r>
            <a:r>
              <a:rPr lang="en" altLang="zh-CN" dirty="0"/>
              <a:t>KW</a:t>
            </a:r>
            <a:r>
              <a:rPr lang="zh-CN" altLang="en-US" dirty="0"/>
              <a:t> 逐渐增加至 </a:t>
            </a:r>
            <a:r>
              <a:rPr lang="en-US" altLang="zh-CN" dirty="0"/>
              <a:t>AI</a:t>
            </a:r>
            <a:r>
              <a:rPr lang="zh-CN" altLang="en-US" dirty="0"/>
              <a:t> 智算中心 </a:t>
            </a:r>
            <a:r>
              <a:rPr lang="en-US" altLang="zh-CN" dirty="0"/>
              <a:t>20</a:t>
            </a:r>
            <a:r>
              <a:rPr lang="zh-CN" altLang="en-US" dirty="0"/>
              <a:t>～</a:t>
            </a:r>
            <a:r>
              <a:rPr lang="en-US" altLang="zh-CN" dirty="0"/>
              <a:t>40</a:t>
            </a:r>
            <a:r>
              <a:rPr lang="en" altLang="zh-CN" dirty="0"/>
              <a:t>kW</a:t>
            </a:r>
            <a:r>
              <a:rPr lang="zh-CN" altLang="en" dirty="0"/>
              <a:t>，</a:t>
            </a:r>
            <a:r>
              <a:rPr lang="zh-CN" altLang="en-US" dirty="0"/>
              <a:t>未来逐步发展至 </a:t>
            </a:r>
            <a:r>
              <a:rPr lang="en-US" altLang="zh-CN" dirty="0"/>
              <a:t>40</a:t>
            </a:r>
            <a:r>
              <a:rPr lang="zh-CN" altLang="en-US" dirty="0"/>
              <a:t>～</a:t>
            </a:r>
            <a:r>
              <a:rPr lang="en-US" altLang="zh-CN" dirty="0"/>
              <a:t>120</a:t>
            </a:r>
            <a:r>
              <a:rPr lang="en" altLang="zh-CN" dirty="0"/>
              <a:t>kW</a:t>
            </a:r>
            <a:r>
              <a:rPr lang="zh-CN" altLang="en-US" dirty="0"/>
              <a:t>，智算中心机柜呈现高密度化趋势。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FF2FF-E298-2A00-6EB9-7AC76AF47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3" b="5166"/>
          <a:stretch/>
        </p:blipFill>
        <p:spPr bwMode="auto">
          <a:xfrm>
            <a:off x="605062" y="2307390"/>
            <a:ext cx="10982046" cy="41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657AC88B-D11A-D7EA-AACF-C767CA4A6C54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8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C34743F-13F0-0855-FDAC-70A74A98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 NVIDA</a:t>
            </a:r>
            <a:r>
              <a:rPr lang="zh-CN" altLang="en-US" dirty="0"/>
              <a:t> 为例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BBB4B4-38EA-F45F-8E92-9DCA57F71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338" y="1246188"/>
            <a:ext cx="2876764" cy="510857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" altLang="zh-CN" sz="1600" dirty="0"/>
              <a:t>NVIDIA</a:t>
            </a:r>
            <a:r>
              <a:rPr lang="zh-CN" altLang="en-US" sz="1600" dirty="0"/>
              <a:t> </a:t>
            </a:r>
            <a:r>
              <a:rPr lang="en" altLang="zh-CN" sz="1600" dirty="0"/>
              <a:t>HGX</a:t>
            </a:r>
            <a:r>
              <a:rPr lang="zh-CN" altLang="en-US" sz="1600" dirty="0"/>
              <a:t> 服务器，一台机器包含 </a:t>
            </a:r>
            <a:r>
              <a:rPr lang="en-US" altLang="zh-CN" sz="1600" dirty="0"/>
              <a:t>8/4</a:t>
            </a:r>
            <a:r>
              <a:rPr lang="zh-CN" altLang="en-US" sz="1600" dirty="0"/>
              <a:t> 个 </a:t>
            </a:r>
            <a:r>
              <a:rPr lang="en" altLang="zh-CN" sz="1600" dirty="0"/>
              <a:t>GPU</a:t>
            </a:r>
            <a:r>
              <a:rPr lang="en-US" altLang="zh-CN" sz="1600" dirty="0"/>
              <a:t>.</a:t>
            </a:r>
            <a:r>
              <a:rPr lang="zh-CN" altLang="en-US" sz="1600" dirty="0"/>
              <a:t>以 </a:t>
            </a:r>
            <a:r>
              <a:rPr lang="en-US" altLang="zh-CN" sz="1600" dirty="0"/>
              <a:t>8</a:t>
            </a:r>
            <a:r>
              <a:rPr lang="zh-CN" altLang="en-US" sz="1600" dirty="0"/>
              <a:t> 个 </a:t>
            </a:r>
            <a:r>
              <a:rPr lang="en" altLang="zh-CN" sz="1600" dirty="0"/>
              <a:t>H100</a:t>
            </a:r>
            <a:r>
              <a:rPr lang="zh-CN" altLang="en-US" sz="1600" dirty="0"/>
              <a:t> 为例，单台服务器功耗 </a:t>
            </a:r>
            <a:r>
              <a:rPr lang="en-US" altLang="zh-CN" sz="1600" dirty="0"/>
              <a:t>~10.2</a:t>
            </a:r>
            <a:r>
              <a:rPr lang="en" altLang="zh-CN" sz="1600" dirty="0"/>
              <a:t>kW</a:t>
            </a:r>
            <a:r>
              <a:rPr lang="zh-CN" altLang="en" sz="1600" dirty="0"/>
              <a:t>，</a:t>
            </a:r>
            <a:r>
              <a:rPr lang="zh-CN" altLang="en-US" sz="1600" dirty="0"/>
              <a:t>选用 </a:t>
            </a:r>
            <a:r>
              <a:rPr lang="en" altLang="zh-CN" sz="1600" dirty="0"/>
              <a:t>B200</a:t>
            </a:r>
            <a:r>
              <a:rPr lang="zh-CN" altLang="en-US" sz="1600" dirty="0"/>
              <a:t> 单台服务器设计功耗 </a:t>
            </a:r>
            <a:r>
              <a:rPr lang="en-US" altLang="zh-CN" sz="1600" dirty="0"/>
              <a:t>14.3</a:t>
            </a:r>
            <a:r>
              <a:rPr lang="en" altLang="zh-CN" sz="1600" dirty="0"/>
              <a:t>kW</a:t>
            </a: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endParaRPr lang="en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en" altLang="zh-CN" sz="1600" dirty="0"/>
              <a:t>NVIDIA</a:t>
            </a:r>
            <a:r>
              <a:rPr lang="zh-CN" altLang="en-US" sz="1600" dirty="0"/>
              <a:t> 从 </a:t>
            </a:r>
            <a:r>
              <a:rPr lang="en" altLang="zh-CN" sz="1600" dirty="0"/>
              <a:t>NVL32</a:t>
            </a:r>
            <a:r>
              <a:rPr lang="zh-CN" altLang="en-US" sz="1600" dirty="0"/>
              <a:t> 到 </a:t>
            </a:r>
            <a:r>
              <a:rPr lang="en" altLang="zh-CN" sz="1600" dirty="0"/>
              <a:t>NVL72</a:t>
            </a:r>
            <a:r>
              <a:rPr lang="zh-CN" altLang="en-US" sz="1600" dirty="0"/>
              <a:t> 机柜，单机柜部署 </a:t>
            </a:r>
            <a:r>
              <a:rPr lang="en-US" altLang="zh-CN" sz="1600" dirty="0"/>
              <a:t>4</a:t>
            </a:r>
            <a:r>
              <a:rPr lang="zh-CN" altLang="en-US" sz="1600" dirty="0"/>
              <a:t> 台服务器至 </a:t>
            </a:r>
            <a:r>
              <a:rPr lang="en-US" altLang="zh-CN" sz="1600" dirty="0"/>
              <a:t>9</a:t>
            </a:r>
            <a:r>
              <a:rPr lang="zh-CN" altLang="en-US" sz="1600" dirty="0"/>
              <a:t> 台服务器，</a:t>
            </a:r>
            <a:r>
              <a:rPr lang="en" altLang="zh-CN" sz="1600" dirty="0"/>
              <a:t>GPU</a:t>
            </a:r>
            <a:r>
              <a:rPr lang="zh-CN" altLang="en-US" sz="1600" dirty="0"/>
              <a:t> 数量从 </a:t>
            </a:r>
            <a:r>
              <a:rPr lang="en-US" altLang="zh-CN" sz="1600" dirty="0"/>
              <a:t>32</a:t>
            </a:r>
            <a:r>
              <a:rPr lang="zh-CN" altLang="en-US" sz="1600" dirty="0"/>
              <a:t> 到 </a:t>
            </a:r>
            <a:r>
              <a:rPr lang="en-US" altLang="zh-CN" sz="1600" dirty="0"/>
              <a:t>72</a:t>
            </a:r>
            <a:r>
              <a:rPr lang="zh-CN" altLang="en-US" sz="1600" dirty="0"/>
              <a:t> 颗，总功耗也从 </a:t>
            </a:r>
            <a:r>
              <a:rPr lang="en-US" altLang="zh-CN" sz="1600" dirty="0"/>
              <a:t>44</a:t>
            </a:r>
            <a:r>
              <a:rPr lang="en" altLang="zh-CN" sz="1600" dirty="0"/>
              <a:t>kW</a:t>
            </a:r>
            <a:r>
              <a:rPr lang="zh-CN" altLang="en-US" sz="1600" dirty="0"/>
              <a:t> 增加到 </a:t>
            </a:r>
            <a:r>
              <a:rPr lang="en-US" altLang="zh-CN" sz="1600" dirty="0"/>
              <a:t>120</a:t>
            </a:r>
            <a:r>
              <a:rPr lang="en" altLang="zh-CN" sz="1600" dirty="0"/>
              <a:t>kW</a:t>
            </a:r>
            <a:endParaRPr lang="zh-CN" altLang="en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9F632FF-0B84-0E38-AD2E-C0B87690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101" y="1178718"/>
            <a:ext cx="8519495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06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561186-25B7-34DF-B160-E597F66D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B2061CA1-4D6A-4292-BC1C-AE0B7A2DA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大模型训推重构算网架构，大模型参数量的增速 </a:t>
            </a:r>
            <a:r>
              <a:rPr lang="en-US" altLang="zh-CN" dirty="0"/>
              <a:t>&gt;</a:t>
            </a:r>
            <a:r>
              <a:rPr lang="en" altLang="zh-CN" dirty="0"/>
              <a:t>GPU</a:t>
            </a:r>
            <a:r>
              <a:rPr lang="zh-CN" altLang="en-US" dirty="0"/>
              <a:t> 内存增速，</a:t>
            </a:r>
            <a:r>
              <a:rPr lang="zh-CN" altLang="en-US" dirty="0">
                <a:solidFill>
                  <a:srgbClr val="C00000"/>
                </a:solidFill>
              </a:rPr>
              <a:t>高集成度 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 大内存 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 多 </a:t>
            </a:r>
            <a:r>
              <a:rPr lang="en-US" altLang="zh-CN" dirty="0">
                <a:solidFill>
                  <a:srgbClr val="C00000"/>
                </a:solidFill>
              </a:rPr>
              <a:t>NPU</a:t>
            </a:r>
            <a:r>
              <a:rPr lang="zh-CN" altLang="en-US" dirty="0">
                <a:solidFill>
                  <a:srgbClr val="C00000"/>
                </a:solidFill>
              </a:rPr>
              <a:t> 互联系统更适配大模型的形态，</a:t>
            </a:r>
            <a:r>
              <a:rPr lang="zh-CN" altLang="en-US" dirty="0"/>
              <a:t>单机架进行组合形成超节点。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3468F90-C0B2-4479-25FD-54DA15AF9117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547969-1459-E917-3C88-A7DEE635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588146"/>
            <a:ext cx="10963473" cy="35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2DE1B6F-4DC2-8C41-FF87-33696F4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164827-7752-4D69-D342-18D907AF2E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800" dirty="0"/>
              <a:t>功耗过大，那么怎么办？</a:t>
            </a:r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服务器丢到大山沟里面！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服务器丢到雪山上面！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服务器丢到大海里面！</a:t>
            </a:r>
          </a:p>
        </p:txBody>
      </p:sp>
    </p:spTree>
    <p:extLst>
      <p:ext uri="{BB962C8B-B14F-4D97-AF65-F5344CB8AC3E}">
        <p14:creationId xmlns:p14="http://schemas.microsoft.com/office/powerpoint/2010/main" val="74439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9420833-CFE5-5DA4-D288-2F063180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服务器丢到大山沟里面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093091-12E1-51E5-88C7-952BAD42B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蘋果中國（貴安）數據中心是蘋果公司在美國和歐洲之後設立的第三個數據中心</a:t>
            </a:r>
            <a:endParaRPr lang="en-US" altLang="zh-CN" dirty="0"/>
          </a:p>
          <a:p>
            <a:r>
              <a:rPr lang="zh-CN" altLang="en-US" dirty="0"/>
              <a:t>以“算”提“质” 中国移动内蒙古公司加速培育发展以算力为代表的新质生产力</a:t>
            </a:r>
          </a:p>
        </p:txBody>
      </p:sp>
      <p:pic>
        <p:nvPicPr>
          <p:cNvPr id="5122" name="Picture 2" descr="蘋果中國（貴安）數據中心是蘋果公司在美國和歐洲之後設立的第三個數據中心。（許依晨攝）">
            <a:extLst>
              <a:ext uri="{FF2B5EF4-FFF2-40B4-BE49-F238E27FC236}">
                <a16:creationId xmlns:a16="http://schemas.microsoft.com/office/drawing/2014/main" id="{FE442680-1CB6-038D-4F08-A8777F592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6214" r="5109"/>
          <a:stretch/>
        </p:blipFill>
        <p:spPr bwMode="auto">
          <a:xfrm>
            <a:off x="382379" y="2634999"/>
            <a:ext cx="5273846" cy="3372511"/>
          </a:xfrm>
          <a:prstGeom prst="roundRect">
            <a:avLst>
              <a:gd name="adj" fmla="val 64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5A7D151-F288-24AC-A5F8-C4D3A993E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"/>
          <a:stretch/>
        </p:blipFill>
        <p:spPr bwMode="auto">
          <a:xfrm>
            <a:off x="6098381" y="2632732"/>
            <a:ext cx="5706698" cy="3374778"/>
          </a:xfrm>
          <a:prstGeom prst="roundRect">
            <a:avLst>
              <a:gd name="adj" fmla="val 64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420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A74E30-C0CA-B32C-A152-329EE698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曾经奶奶少的 </a:t>
            </a:r>
            <a:r>
              <a:rPr lang="en-US" altLang="zh-CN" dirty="0"/>
              <a:t>ZOMI….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59E8A80-56C9-064D-7CBC-4EF599E496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06" y="1296454"/>
            <a:ext cx="6633022" cy="4968935"/>
          </a:xfrm>
          <a:prstGeom prst="roundRect">
            <a:avLst>
              <a:gd name="adj" fmla="val 569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6C682A-3EFB-6429-4AA4-CB4B09558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296454"/>
            <a:ext cx="3722332" cy="4968935"/>
          </a:xfrm>
          <a:prstGeom prst="roundRect">
            <a:avLst>
              <a:gd name="adj" fmla="val 63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FFFC-F6E0-C89B-9AEF-E0784EC92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1903">
            <a:off x="6208966" y="4008432"/>
            <a:ext cx="368728" cy="368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6E4560-5959-02B8-397B-A1635E3F4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0193">
            <a:off x="6735500" y="3759669"/>
            <a:ext cx="647305" cy="647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98D46A-27CE-4965-EF90-31F2F9C85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01">
            <a:off x="7361996" y="4066093"/>
            <a:ext cx="436465" cy="4364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23E1B6-3B8C-257E-217F-168D983A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8581">
            <a:off x="5832640" y="3683961"/>
            <a:ext cx="531482" cy="5314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2B0518-27A7-508A-388F-658D97A17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89" y="3948797"/>
            <a:ext cx="482605" cy="48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80B8090-F2D8-8795-3352-6AF27A5B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服务器丢到雪山上面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440E99-7BD6-CB47-F2CE-1159F2ADF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Take a close look into Google's Finnish data center</a:t>
            </a:r>
          </a:p>
          <a:p>
            <a:endParaRPr lang="zh-CN" altLang="en-US" dirty="0"/>
          </a:p>
        </p:txBody>
      </p:sp>
      <p:pic>
        <p:nvPicPr>
          <p:cNvPr id="1026" name="Picture 2" descr="Gallery of Google Releases Never-Before-Seen Images of Its Data Centers - 7">
            <a:extLst>
              <a:ext uri="{FF2B5EF4-FFF2-40B4-BE49-F238E27FC236}">
                <a16:creationId xmlns:a16="http://schemas.microsoft.com/office/drawing/2014/main" id="{4B08A02E-FEB4-4A97-53E6-0A560021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63" y="2059516"/>
            <a:ext cx="5790943" cy="3861821"/>
          </a:xfrm>
          <a:prstGeom prst="roundRect">
            <a:avLst>
              <a:gd name="adj" fmla="val 6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Take a close look into Google's Finnish data center">
            <a:extLst>
              <a:ext uri="{FF2B5EF4-FFF2-40B4-BE49-F238E27FC236}">
                <a16:creationId xmlns:a16="http://schemas.microsoft.com/office/drawing/2014/main" id="{8C3E8480-485F-059F-E2E2-D82EE1D5F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5" r="15223"/>
          <a:stretch/>
        </p:blipFill>
        <p:spPr bwMode="auto">
          <a:xfrm>
            <a:off x="269637" y="2059516"/>
            <a:ext cx="5619965" cy="3861821"/>
          </a:xfrm>
          <a:prstGeom prst="roundRect">
            <a:avLst>
              <a:gd name="adj" fmla="val 62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33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4C2A3-ACE3-A162-410D-D1C544AFC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服务器丢到大海里面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D7C04C-FE42-7F64-E7A8-5D8A83EEB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Are underwater data centres the future? </a:t>
            </a:r>
          </a:p>
          <a:p>
            <a:endParaRPr lang="zh-CN" altLang="en-US" dirty="0"/>
          </a:p>
        </p:txBody>
      </p:sp>
      <p:pic>
        <p:nvPicPr>
          <p:cNvPr id="2050" name="Picture 2" descr="Microsoft finds underwater datacenters are reliable, practical and use  energy sustainably - Source">
            <a:extLst>
              <a:ext uri="{FF2B5EF4-FFF2-40B4-BE49-F238E27FC236}">
                <a16:creationId xmlns:a16="http://schemas.microsoft.com/office/drawing/2014/main" id="{61B493FC-1D17-E27B-DEF2-70FB9263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6" y="2193740"/>
            <a:ext cx="5555438" cy="370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Are underwater data centres the future? · Titan Recruitment">
            <a:extLst>
              <a:ext uri="{FF2B5EF4-FFF2-40B4-BE49-F238E27FC236}">
                <a16:creationId xmlns:a16="http://schemas.microsoft.com/office/drawing/2014/main" id="{B824CCF1-E1D8-DE0A-6373-D07156B7E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0109" r="33622" b="463"/>
          <a:stretch/>
        </p:blipFill>
        <p:spPr bwMode="auto">
          <a:xfrm>
            <a:off x="6350169" y="2193740"/>
            <a:ext cx="5448548" cy="370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585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未来的服务器能搞成这样的盾牌吗？</a:t>
            </a:r>
          </a:p>
        </p:txBody>
      </p:sp>
      <p:pic>
        <p:nvPicPr>
          <p:cNvPr id="5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645D323-5032-4B76-0B31-F43FD779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558807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液冷技术发展</a:t>
            </a:r>
          </a:p>
        </p:txBody>
      </p:sp>
    </p:spTree>
    <p:extLst>
      <p:ext uri="{BB962C8B-B14F-4D97-AF65-F5344CB8AC3E}">
        <p14:creationId xmlns:p14="http://schemas.microsoft.com/office/powerpoint/2010/main" val="163698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1632D6-B495-21B3-33B0-69224C66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空气 </a:t>
            </a:r>
            <a:r>
              <a:rPr lang="en" altLang="zh-CN" dirty="0"/>
              <a:t>v</a:t>
            </a:r>
            <a:r>
              <a:rPr lang="en-US" altLang="zh-CN" dirty="0"/>
              <a:t>s</a:t>
            </a:r>
            <a:r>
              <a:rPr lang="en" altLang="zh-CN" dirty="0"/>
              <a:t> </a:t>
            </a:r>
            <a:r>
              <a:rPr lang="zh-CN" altLang="en-US" dirty="0"/>
              <a:t>水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048947-AA12-A80F-05EE-3435AE670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空气 </a:t>
            </a:r>
            <a:r>
              <a:rPr lang="en" altLang="zh-CN" b="1" dirty="0">
                <a:solidFill>
                  <a:srgbClr val="C00000"/>
                </a:solidFill>
              </a:rPr>
              <a:t>vs </a:t>
            </a:r>
            <a:r>
              <a:rPr lang="zh-CN" altLang="en-US" b="1" dirty="0">
                <a:solidFill>
                  <a:srgbClr val="C00000"/>
                </a:solidFill>
              </a:rPr>
              <a:t>水，散热效率对比：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同等体积下，水的带热能力是空气 </a:t>
            </a:r>
            <a:r>
              <a:rPr lang="en-US" altLang="zh-CN" b="1" dirty="0">
                <a:solidFill>
                  <a:srgbClr val="66BA36"/>
                </a:solidFill>
              </a:rPr>
              <a:t>~3000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pPr lvl="1"/>
            <a:r>
              <a:rPr lang="zh-CN" altLang="en-US" dirty="0"/>
              <a:t>水的导热系数是空气 </a:t>
            </a:r>
            <a:r>
              <a:rPr lang="en-US" altLang="zh-CN" dirty="0">
                <a:solidFill>
                  <a:srgbClr val="66BA36"/>
                </a:solidFill>
              </a:rPr>
              <a:t>~</a:t>
            </a:r>
            <a:r>
              <a:rPr lang="en-US" altLang="zh-CN" b="1" dirty="0">
                <a:solidFill>
                  <a:srgbClr val="66BA36"/>
                </a:solidFill>
              </a:rPr>
              <a:t>20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pPr lvl="1"/>
            <a:r>
              <a:rPr lang="zh-CN" altLang="en-US" dirty="0"/>
              <a:t>水的比热容是空气 </a:t>
            </a:r>
            <a:r>
              <a:rPr lang="en-US" altLang="zh-CN" b="1" dirty="0">
                <a:solidFill>
                  <a:srgbClr val="66BA36"/>
                </a:solidFill>
              </a:rPr>
              <a:t>~4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endParaRPr lang="en" altLang="zh-CN" dirty="0"/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常压下，水的密度为 </a:t>
            </a:r>
            <a:r>
              <a:rPr lang="en-US" altLang="zh-CN" sz="1600" dirty="0"/>
              <a:t>1000</a:t>
            </a:r>
            <a:r>
              <a:rPr lang="en" altLang="zh-CN" sz="1600" dirty="0"/>
              <a:t>kg/m³</a:t>
            </a:r>
            <a:r>
              <a:rPr lang="zh-CN" altLang="en-US" sz="1600" dirty="0"/>
              <a:t> </a:t>
            </a:r>
            <a:r>
              <a:rPr lang="en-US" altLang="zh-CN" sz="1600" dirty="0"/>
              <a:t>vs</a:t>
            </a:r>
            <a:r>
              <a:rPr lang="zh-CN" altLang="en-US" sz="1600" dirty="0"/>
              <a:t> 空气密度 </a:t>
            </a:r>
            <a:r>
              <a:rPr lang="en" altLang="zh-CN" sz="1600" dirty="0"/>
              <a:t>1.29 kg/m³</a:t>
            </a:r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常压下，水的导热系数为 </a:t>
            </a:r>
            <a:r>
              <a:rPr lang="en-US" altLang="zh-CN" sz="1600" dirty="0"/>
              <a:t>0.58</a:t>
            </a:r>
            <a:r>
              <a:rPr lang="en" altLang="zh-CN" sz="1600" dirty="0"/>
              <a:t>W/mK</a:t>
            </a:r>
            <a:r>
              <a:rPr lang="zh-CN" altLang="en-US" sz="1600" dirty="0"/>
              <a:t> </a:t>
            </a:r>
            <a:r>
              <a:rPr lang="en" altLang="zh-CN" sz="1600" dirty="0"/>
              <a:t>vs</a:t>
            </a:r>
            <a:r>
              <a:rPr lang="zh-CN" altLang="en-US" sz="1600" dirty="0"/>
              <a:t> 空气导热系数为 </a:t>
            </a:r>
            <a:r>
              <a:rPr lang="en-US" altLang="zh-CN" sz="1600" dirty="0"/>
              <a:t>0.027</a:t>
            </a:r>
            <a:r>
              <a:rPr lang="en" altLang="zh-CN" sz="1600" dirty="0"/>
              <a:t>W/mK</a:t>
            </a:r>
            <a:r>
              <a:rPr lang="zh-CN" altLang="en-US" sz="1600" dirty="0"/>
              <a:t>（每开尔文温度差）</a:t>
            </a:r>
            <a:endParaRPr lang="en-US" altLang="zh-CN" sz="1600" dirty="0"/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常压下，水的比热为 </a:t>
            </a:r>
            <a:r>
              <a:rPr lang="en" altLang="zh-CN" sz="1600" dirty="0"/>
              <a:t>4.2 kJ/kg°C</a:t>
            </a:r>
            <a:r>
              <a:rPr lang="zh-CN" altLang="en-US" sz="1600" dirty="0"/>
              <a:t> </a:t>
            </a:r>
            <a:r>
              <a:rPr lang="en-US" altLang="zh-CN" sz="1600" dirty="0"/>
              <a:t>vs</a:t>
            </a:r>
            <a:r>
              <a:rPr lang="zh-CN" altLang="en-US" sz="1600" dirty="0"/>
              <a:t>  空气比热为 </a:t>
            </a:r>
            <a:r>
              <a:rPr lang="en-US" altLang="zh-CN" sz="1600" dirty="0"/>
              <a:t>1.0 </a:t>
            </a:r>
            <a:r>
              <a:rPr lang="en" altLang="zh-CN" sz="1600" dirty="0"/>
              <a:t>kJ/kg°C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54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48399D2-BA65-7290-9CE3-09FDFC0D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液冷的出现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98DC6D-E34E-E96E-92A3-6B105F3CF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芯片层面：</a:t>
            </a:r>
            <a:r>
              <a:rPr lang="zh-CN" altLang="en-US" dirty="0"/>
              <a:t>芯片典型功耗 </a:t>
            </a:r>
            <a:r>
              <a:rPr lang="en-US" altLang="zh-CN" dirty="0"/>
              <a:t>&gt;300</a:t>
            </a:r>
            <a:r>
              <a:rPr lang="en" altLang="zh-CN" dirty="0"/>
              <a:t>W</a:t>
            </a:r>
            <a:r>
              <a:rPr lang="zh-CN" altLang="en-US" dirty="0"/>
              <a:t>，需要使用液冷才能保证算力性能释放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整机层面：</a:t>
            </a:r>
            <a:r>
              <a:rPr lang="en" altLang="zh-CN" b="1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AI</a:t>
            </a:r>
            <a:r>
              <a:rPr lang="zh-CN" altLang="en-US" dirty="0"/>
              <a:t> 服务器单柜功率激增 </a:t>
            </a:r>
            <a:r>
              <a:rPr lang="en-US" altLang="zh-CN" dirty="0"/>
              <a:t>&gt;50</a:t>
            </a:r>
            <a:r>
              <a:rPr lang="en" altLang="zh-CN" dirty="0"/>
              <a:t>kW</a:t>
            </a:r>
            <a:r>
              <a:rPr lang="zh-CN" altLang="en-US" dirty="0"/>
              <a:t>，算力密度激增迫切需要液冷渗透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机房层面：</a:t>
            </a:r>
            <a:r>
              <a:rPr lang="en" altLang="zh-CN" b="1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IDC PUE</a:t>
            </a:r>
            <a:r>
              <a:rPr lang="zh-CN" altLang="en-US" dirty="0"/>
              <a:t> 从 </a:t>
            </a:r>
            <a:r>
              <a:rPr lang="en-US" altLang="zh-CN" dirty="0"/>
              <a:t>1.5</a:t>
            </a:r>
            <a:r>
              <a:rPr lang="zh-CN" altLang="en-US" dirty="0"/>
              <a:t> 以上降至 </a:t>
            </a:r>
            <a:r>
              <a:rPr lang="en-US" altLang="zh-CN" dirty="0"/>
              <a:t>1.2</a:t>
            </a:r>
            <a:r>
              <a:rPr lang="zh-CN" altLang="en-US" dirty="0"/>
              <a:t> 最有效办法选择液冷</a:t>
            </a:r>
          </a:p>
        </p:txBody>
      </p:sp>
      <p:pic>
        <p:nvPicPr>
          <p:cNvPr id="13" name="Picture 4" descr="Data Center Environmental Monitoring Software | Sunbird DCIM">
            <a:extLst>
              <a:ext uri="{FF2B5EF4-FFF2-40B4-BE49-F238E27FC236}">
                <a16:creationId xmlns:a16="http://schemas.microsoft.com/office/drawing/2014/main" id="{E9F00885-2ACF-A9ED-5F3B-EF387CC68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9" t="36054" r="13736" b="8314"/>
          <a:stretch/>
        </p:blipFill>
        <p:spPr bwMode="auto">
          <a:xfrm>
            <a:off x="2346414" y="2993711"/>
            <a:ext cx="7056708" cy="3160997"/>
          </a:xfrm>
          <a:prstGeom prst="roundRect">
            <a:avLst>
              <a:gd name="adj" fmla="val 72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B071005-76EB-0CAC-6371-501AF79F5B81}"/>
              </a:ext>
            </a:extLst>
          </p:cNvPr>
          <p:cNvSpPr txBox="1"/>
          <p:nvPr/>
        </p:nvSpPr>
        <p:spPr>
          <a:xfrm>
            <a:off x="1437616" y="6154708"/>
            <a:ext cx="8874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机柜功率密度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&gt;40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 风冷系统会失去有效性，此时可采用液冷方法</a:t>
            </a:r>
          </a:p>
        </p:txBody>
      </p:sp>
    </p:spTree>
    <p:extLst>
      <p:ext uri="{BB962C8B-B14F-4D97-AF65-F5344CB8AC3E}">
        <p14:creationId xmlns:p14="http://schemas.microsoft.com/office/powerpoint/2010/main" val="41302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液冷散热技术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EF31A910-0100-3D57-F848-C489E2C2A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9731210"/>
              </p:ext>
            </p:extLst>
          </p:nvPr>
        </p:nvGraphicFramePr>
        <p:xfrm>
          <a:off x="616743" y="1384430"/>
          <a:ext cx="10963276" cy="5006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1348">
                  <a:extLst>
                    <a:ext uri="{9D8B030D-6E8A-4147-A177-3AD203B41FA5}">
                      <a16:colId xmlns:a16="http://schemas.microsoft.com/office/drawing/2014/main" val="1661026719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1080339820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27333989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1379517797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3378988436"/>
                    </a:ext>
                  </a:extLst>
                </a:gridCol>
              </a:tblGrid>
              <a:tr h="340861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endParaRPr kumimoji="0" lang="zh-CN" altLang="en-US" sz="1200" b="1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冷板式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相变浸没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单相浸没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喷淋式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003630"/>
                  </a:ext>
                </a:extLst>
              </a:tr>
              <a:tr h="811006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原理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冷板贴近热源 </a:t>
                      </a:r>
                      <a:r>
                        <a:rPr kumimoji="0" lang="en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xPU</a:t>
                      </a:r>
                      <a:r>
                        <a:rPr kumimoji="0" lang="zh-CN" alt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，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利 用冷板中的冷却液带走热量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服务器完全浸没在冷却液中，冷却液蒸发冷凝相变带走热量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服务器完全浸没在冷却液 中，冷却液循环流动带走 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冷却液从服务器顶部喷淋， 对流换热降温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582209"/>
                  </a:ext>
                </a:extLst>
              </a:tr>
              <a:tr h="1156536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特点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硬件系统改造小，维护简 单；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单相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相变接头、密封件多，可靠性要求高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散热能力强、功率密度高， 静音； 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服务器刀片式，专用机柜，管理控制复杂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散热能力强、功率密度高， 静音；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清理拆装难，较少运维经 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静音，节省液体； 运维复杂，排液补液复杂， 密封结构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71865"/>
                  </a:ext>
                </a:extLst>
              </a:tr>
              <a:tr h="904392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生态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IT</a:t>
                      </a:r>
                      <a:r>
                        <a:rPr kumimoji="0" lang="zh-CN" alt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冷媒、管路、供配电等不统一； 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服务器多与机柜深度耦合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定制化，光模块兼容待验证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较少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29300"/>
                  </a:ext>
                </a:extLst>
              </a:tr>
              <a:tr h="1612043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形态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881240"/>
                  </a:ext>
                </a:extLst>
              </a:tr>
            </a:tbl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2A1CBA53-4AB5-C3B7-E903-0EA981BBB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507" y="5052001"/>
            <a:ext cx="2537320" cy="111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89F2CB-C79D-7541-5BAA-A8A13089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11" y="5118954"/>
            <a:ext cx="2233858" cy="10887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D49091-6473-BFAA-4686-7BC402A14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76" y="5084944"/>
            <a:ext cx="2349883" cy="1066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冷板式液冷</a:t>
            </a:r>
            <a:r>
              <a:rPr lang="zh-CN" altLang="en-US" dirty="0"/>
              <a:t>通用架构：能量逐级传递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4873040" cy="5112000"/>
          </a:xfrm>
        </p:spPr>
        <p:txBody>
          <a:bodyPr anchor="ctr"/>
          <a:lstStyle/>
          <a:p>
            <a:r>
              <a:rPr lang="zh-CN" altLang="en-US" dirty="0"/>
              <a:t>液冷架构主要包括三个部分：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热捕获：</a:t>
            </a:r>
            <a:r>
              <a:rPr lang="zh-CN" altLang="en-US" sz="2000" dirty="0"/>
              <a:t>发生在液冷机柜内，指使用冷却液体将 </a:t>
            </a:r>
            <a:r>
              <a:rPr lang="en-US" altLang="zh-CN" sz="2000" dirty="0"/>
              <a:t>GPU</a:t>
            </a:r>
            <a:r>
              <a:rPr lang="zh-CN" altLang="en-US" sz="2000" dirty="0"/>
              <a:t> 产生的热量带走。</a:t>
            </a:r>
            <a:endParaRPr lang="en-US" altLang="zh-CN" sz="2000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热交换：</a:t>
            </a:r>
            <a:r>
              <a:rPr lang="zh-CN" altLang="en-US" sz="2000" dirty="0"/>
              <a:t>连接液冷系统一次侧和二次侧的桥梁，通过 </a:t>
            </a:r>
            <a:r>
              <a:rPr lang="en-US" altLang="zh-CN" sz="2000" dirty="0"/>
              <a:t>CDU</a:t>
            </a:r>
            <a:r>
              <a:rPr lang="zh-CN" altLang="en-US" sz="2000" dirty="0"/>
              <a:t>（冷量分配单元）对资源进行分配与交换。</a:t>
            </a:r>
            <a:endParaRPr lang="en-US" altLang="zh-CN" sz="2000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冷源：</a:t>
            </a:r>
            <a:r>
              <a:rPr lang="zh-CN" altLang="en-US" sz="2000" dirty="0"/>
              <a:t>布局在 </a:t>
            </a:r>
            <a:r>
              <a:rPr lang="en-US" altLang="zh-CN" sz="2000" dirty="0"/>
              <a:t>DC</a:t>
            </a:r>
            <a:r>
              <a:rPr lang="zh-CN" altLang="en-US" sz="2000" dirty="0"/>
              <a:t> 外部，热量在这一部分与自然环节交换，完成处理。</a:t>
            </a:r>
          </a:p>
        </p:txBody>
      </p:sp>
      <p:pic>
        <p:nvPicPr>
          <p:cNvPr id="4" name="Picture 4" descr="Liquid vs Air Cooling for Data Centers: Exploring D2C, Cold Plates &amp;  Advanced Tech – Blog - HVAC｜Business ｜LG Global">
            <a:extLst>
              <a:ext uri="{FF2B5EF4-FFF2-40B4-BE49-F238E27FC236}">
                <a16:creationId xmlns:a16="http://schemas.microsoft.com/office/drawing/2014/main" id="{D6B5E22E-D51F-D546-9DCF-A26BD8648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" b="2753"/>
          <a:stretch/>
        </p:blipFill>
        <p:spPr bwMode="auto">
          <a:xfrm>
            <a:off x="5874745" y="1214784"/>
            <a:ext cx="5712363" cy="51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24384-C1E6-2B11-D276-3FEF7FAD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冷板式液冷整体链路图</a:t>
            </a:r>
          </a:p>
        </p:txBody>
      </p:sp>
      <p:pic>
        <p:nvPicPr>
          <p:cNvPr id="14340" name="Picture 4" descr="Liquid vs Air Cooling for Data Centers: Exploring D2C, Cold Plates &amp;  Advanced Tech – Blog - HVAC｜Business ｜LG Global">
            <a:extLst>
              <a:ext uri="{FF2B5EF4-FFF2-40B4-BE49-F238E27FC236}">
                <a16:creationId xmlns:a16="http://schemas.microsoft.com/office/drawing/2014/main" id="{46672738-572E-A82F-1285-A737CBB3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9" b="2753"/>
          <a:stretch/>
        </p:blipFill>
        <p:spPr bwMode="auto">
          <a:xfrm>
            <a:off x="71920" y="1246909"/>
            <a:ext cx="5712363" cy="51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Wiwynn OAl Liquid Cooling Solution Cold Plates 2 - ServeTheHome">
            <a:extLst>
              <a:ext uri="{FF2B5EF4-FFF2-40B4-BE49-F238E27FC236}">
                <a16:creationId xmlns:a16="http://schemas.microsoft.com/office/drawing/2014/main" id="{B3B5A7C2-E88B-5769-5FCB-B037E9D28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9" r="10517"/>
          <a:stretch/>
        </p:blipFill>
        <p:spPr bwMode="auto">
          <a:xfrm>
            <a:off x="5975093" y="1360736"/>
            <a:ext cx="5969285" cy="49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22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vidia's liquid-cooled AI racks promise 25x energy and 300x water  efficiency | TechSpot">
            <a:extLst>
              <a:ext uri="{FF2B5EF4-FFF2-40B4-BE49-F238E27FC236}">
                <a16:creationId xmlns:a16="http://schemas.microsoft.com/office/drawing/2014/main" id="{48D1B700-8923-E351-4094-307DF3061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17417" b="14590"/>
          <a:stretch/>
        </p:blipFill>
        <p:spPr bwMode="auto">
          <a:xfrm rot="16200000">
            <a:off x="8000527" y="2447039"/>
            <a:ext cx="5081051" cy="2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479DCB8-D1F0-7EE8-38FB-6E536A324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599" r="6418" b="4844"/>
          <a:stretch/>
        </p:blipFill>
        <p:spPr bwMode="auto">
          <a:xfrm>
            <a:off x="376579" y="1288387"/>
            <a:ext cx="8789448" cy="50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冷板式液冷示例图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浸没式液冷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单相浸没式液冷的二次侧冷却液在热交换过程中不发生相态变化，仅依靠物质的显热变化进行热 量传递。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64"/>
          <a:stretch/>
        </p:blipFill>
        <p:spPr>
          <a:xfrm>
            <a:off x="761820" y="2447649"/>
            <a:ext cx="10673122" cy="3573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喷淋式液冷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直接面向芯片级部件，冷却液喷洒至发热器件实现精准冷却。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2"/>
          <a:stretch/>
        </p:blipFill>
        <p:spPr>
          <a:xfrm>
            <a:off x="914794" y="1880584"/>
            <a:ext cx="10367173" cy="4270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风液冷混合方案</a:t>
            </a:r>
          </a:p>
        </p:txBody>
      </p:sp>
    </p:spTree>
    <p:extLst>
      <p:ext uri="{BB962C8B-B14F-4D97-AF65-F5344CB8AC3E}">
        <p14:creationId xmlns:p14="http://schemas.microsoft.com/office/powerpoint/2010/main" val="118498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大型</a:t>
            </a:r>
            <a:r>
              <a:rPr lang="en-US" altLang="zh-CN" dirty="0"/>
              <a:t>AI DC</a:t>
            </a:r>
            <a:r>
              <a:rPr lang="zh-CN" altLang="en-US" dirty="0"/>
              <a:t> 机房分区示意图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 t="9469" r="3436" b="2229"/>
          <a:stretch/>
        </p:blipFill>
        <p:spPr>
          <a:xfrm>
            <a:off x="812326" y="1143674"/>
            <a:ext cx="10352126" cy="5192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风液混合微模块示意图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4" t="12887" r="9937" b="10954"/>
          <a:stretch/>
        </p:blipFill>
        <p:spPr>
          <a:xfrm>
            <a:off x="971577" y="1343345"/>
            <a:ext cx="10237530" cy="49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1D9D0AB4-ACC6-65A7-99CC-78C6291E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通用服务器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AI </a:t>
            </a:r>
            <a:r>
              <a:rPr lang="zh-CN" altLang="en-US" dirty="0"/>
              <a:t>服务器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4E1C2-FA3E-2D7D-2A70-7AB2459637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当前超节点时代，</a:t>
            </a:r>
            <a:r>
              <a:rPr lang="en" altLang="zh-CN" dirty="0"/>
              <a:t>AI</a:t>
            </a:r>
            <a:r>
              <a:rPr lang="zh-CN" altLang="en-US" dirty="0"/>
              <a:t> </a:t>
            </a:r>
            <a:r>
              <a:rPr lang="en" altLang="zh-CN" dirty="0"/>
              <a:t>DC</a:t>
            </a:r>
            <a:r>
              <a:rPr lang="zh-CN" altLang="en-US" dirty="0"/>
              <a:t> 功率密度已跃过液冷经济性的临界点，促使行业爆发的核心在于算力和电力的关系，而非仅液冷本身的制造成本。</a:t>
            </a:r>
          </a:p>
        </p:txBody>
      </p:sp>
    </p:spTree>
    <p:extLst>
      <p:ext uri="{BB962C8B-B14F-4D97-AF65-F5344CB8AC3E}">
        <p14:creationId xmlns:p14="http://schemas.microsoft.com/office/powerpoint/2010/main" val="270885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sz="1800" dirty="0"/>
              <a:t>PPT </a:t>
            </a:r>
            <a:r>
              <a:rPr lang="zh-CN" altLang="en" sz="1800" dirty="0"/>
              <a:t>开源</a:t>
            </a:r>
            <a:r>
              <a:rPr lang="zh-CN" altLang="en-US" sz="1800" dirty="0"/>
              <a:t>在：</a:t>
            </a:r>
            <a:r>
              <a:rPr lang="en" altLang="zh-CN" sz="1800" dirty="0">
                <a:hlinkClick r:id="rId4"/>
              </a:rPr>
              <a:t>https://github.com/chenzomi12/AIInfra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通用服务器节点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服务器节点 </a:t>
            </a:r>
            <a:r>
              <a:rPr lang="en-US" altLang="zh-CN" sz="2400" dirty="0"/>
              <a:t>GPU</a:t>
            </a:r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 </a:t>
            </a:r>
            <a:r>
              <a:rPr lang="zh-CN" altLang="en-US" sz="2400" dirty="0"/>
              <a:t>服务器节点 </a:t>
            </a:r>
            <a:r>
              <a:rPr lang="en-US" altLang="zh-CN" sz="2400" dirty="0"/>
              <a:t>NPU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服务器冷却方式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F3DC47-87A1-5378-4147-D0296646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芯片和单机柜功率密度增大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8E3492-6B0E-7DE1-281A-BE3D294B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当前集群冷却技术，</a:t>
            </a:r>
            <a:r>
              <a:rPr lang="zh-CN" altLang="en-US" sz="2000" dirty="0">
                <a:solidFill>
                  <a:srgbClr val="C00000"/>
                </a:solidFill>
              </a:rPr>
              <a:t>风冷散热困难，引入新的散热技术，</a:t>
            </a:r>
            <a:r>
              <a:rPr lang="zh-CN" altLang="en-US" dirty="0"/>
              <a:t>需要突破</a:t>
            </a:r>
            <a:r>
              <a:rPr lang="zh-CN" altLang="en-US" dirty="0">
                <a:solidFill>
                  <a:srgbClr val="C00000"/>
                </a:solidFill>
              </a:rPr>
              <a:t>两个难关</a:t>
            </a:r>
            <a:r>
              <a:rPr lang="zh-CN" altLang="en-US" dirty="0"/>
              <a:t>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单芯片 </a:t>
            </a:r>
            <a:r>
              <a:rPr lang="en" altLang="zh-CN" dirty="0"/>
              <a:t>TDP</a:t>
            </a:r>
            <a:r>
              <a:rPr lang="zh-CN" altLang="en" dirty="0"/>
              <a:t>（</a:t>
            </a:r>
            <a:r>
              <a:rPr lang="en" altLang="zh-CN" dirty="0"/>
              <a:t>Thermal Design Power</a:t>
            </a:r>
            <a:r>
              <a:rPr lang="zh-CN" altLang="en" dirty="0"/>
              <a:t>，</a:t>
            </a:r>
            <a:r>
              <a:rPr lang="zh-CN" altLang="en-US" dirty="0"/>
              <a:t>热设计功耗）超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r>
              <a:rPr lang="zh-CN" altLang="en" dirty="0"/>
              <a:t>（</a:t>
            </a:r>
            <a:r>
              <a:rPr lang="en" altLang="zh-CN" dirty="0"/>
              <a:t>90w/cm2</a:t>
            </a:r>
            <a:r>
              <a:rPr lang="zh-CN" altLang="en" dirty="0"/>
              <a:t>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单机架整体功率密度超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en-US" altLang="zh-CN" sz="2000" dirty="0"/>
          </a:p>
        </p:txBody>
      </p:sp>
      <p:pic>
        <p:nvPicPr>
          <p:cNvPr id="1026" name="Picture 2" descr="How to Pinpoint Hot Spots in Your Data Center | Packet Power">
            <a:extLst>
              <a:ext uri="{FF2B5EF4-FFF2-40B4-BE49-F238E27FC236}">
                <a16:creationId xmlns:a16="http://schemas.microsoft.com/office/drawing/2014/main" id="{7E261B91-0C4F-E140-8818-E5FEEE1E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3" y="3254920"/>
            <a:ext cx="4859676" cy="27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Center Environmental Monitoring Software | Sunbird DCIM">
            <a:extLst>
              <a:ext uri="{FF2B5EF4-FFF2-40B4-BE49-F238E27FC236}">
                <a16:creationId xmlns:a16="http://schemas.microsoft.com/office/drawing/2014/main" id="{8AC78B9B-DD65-7BDF-9F52-35C053895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9" t="36054" r="13736" b="8314"/>
          <a:stretch/>
        </p:blipFill>
        <p:spPr bwMode="auto">
          <a:xfrm>
            <a:off x="5680629" y="3254920"/>
            <a:ext cx="6118198" cy="27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4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00002C-0723-9457-CCD2-CC7710EC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D485-B775-74F9-6780-0C489F98B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通过制程工艺缩小器件尺寸、研发新材料和电路结构来提升单位面积晶体管数，</a:t>
            </a:r>
            <a:r>
              <a:rPr lang="zh-CN" altLang="en-US" dirty="0">
                <a:solidFill>
                  <a:srgbClr val="C00000"/>
                </a:solidFill>
              </a:rPr>
              <a:t>半导体制程接近物理极限，先进封装是延续摩尔定律重要路径。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多芯粒 </a:t>
            </a:r>
            <a:r>
              <a:rPr lang="en-US" altLang="zh-CN" dirty="0">
                <a:solidFill>
                  <a:srgbClr val="C00000"/>
                </a:solidFill>
              </a:rPr>
              <a:t>2.5</a:t>
            </a:r>
            <a:r>
              <a:rPr lang="en" altLang="zh-CN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" altLang="zh-CN" dirty="0">
                <a:solidFill>
                  <a:srgbClr val="C00000"/>
                </a:solidFill>
              </a:rPr>
              <a:t>3D</a:t>
            </a:r>
            <a:r>
              <a:rPr lang="zh-CN" altLang="en-US" dirty="0">
                <a:solidFill>
                  <a:srgbClr val="C00000"/>
                </a:solidFill>
              </a:rPr>
              <a:t> 封装</a:t>
            </a:r>
            <a:r>
              <a:rPr lang="zh-CN" altLang="en-US" dirty="0"/>
              <a:t>在提升系统性能同时，架构堆叠 </a:t>
            </a:r>
            <a:r>
              <a:rPr lang="en-US" altLang="zh-CN" dirty="0"/>
              <a:t>+</a:t>
            </a:r>
            <a:r>
              <a:rPr lang="zh-CN" altLang="en-US" dirty="0"/>
              <a:t> 系统功率与热源密度提升，高效散热方案是刚需。</a:t>
            </a:r>
          </a:p>
        </p:txBody>
      </p:sp>
      <p:pic>
        <p:nvPicPr>
          <p:cNvPr id="6146" name="Picture 2" descr="3 Ways 3D Chip Tech Is Upending Computing - IEEE Spectrum">
            <a:extLst>
              <a:ext uri="{FF2B5EF4-FFF2-40B4-BE49-F238E27FC236}">
                <a16:creationId xmlns:a16="http://schemas.microsoft.com/office/drawing/2014/main" id="{4F991344-11FA-DA45-2C08-B7B3CB52F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16" y="3429000"/>
            <a:ext cx="5416679" cy="2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hallenges and recent prospectives of 3D heterogeneous integration -  ScienceDirect">
            <a:extLst>
              <a:ext uri="{FF2B5EF4-FFF2-40B4-BE49-F238E27FC236}">
                <a16:creationId xmlns:a16="http://schemas.microsoft.com/office/drawing/2014/main" id="{8A118F72-194E-8873-0D53-15009FD83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32359" b="34382"/>
          <a:stretch/>
        </p:blipFill>
        <p:spPr bwMode="auto">
          <a:xfrm>
            <a:off x="623888" y="3429000"/>
            <a:ext cx="5158031" cy="256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04E358-A603-9FC7-1037-ED29F4A7F2FA}"/>
              </a:ext>
            </a:extLst>
          </p:cNvPr>
          <p:cNvSpPr txBox="1"/>
          <p:nvPr/>
        </p:nvSpPr>
        <p:spPr>
          <a:xfrm>
            <a:off x="3228038" y="5993974"/>
            <a:ext cx="5740685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台积电 3D Fabric 路线，芯片热源密度提升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4C2C313-8153-28B3-789A-9A2F0C29C23C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6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6836846-34D3-0552-5E2D-8BF00D6B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6183900-09AA-2B77-FF55-5A90C2ED1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H100</a:t>
            </a:r>
            <a:r>
              <a:rPr lang="zh-CN" altLang="en-US" dirty="0"/>
              <a:t> 单卡功率 </a:t>
            </a:r>
            <a:r>
              <a:rPr lang="en-US" altLang="zh-CN" dirty="0"/>
              <a:t>~700</a:t>
            </a:r>
            <a:r>
              <a:rPr lang="en" altLang="zh-CN" dirty="0"/>
              <a:t>W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 卡 </a:t>
            </a:r>
            <a:r>
              <a:rPr lang="en" altLang="zh-CN" dirty="0"/>
              <a:t>GPU</a:t>
            </a:r>
            <a:r>
              <a:rPr lang="zh-CN" altLang="en-US" dirty="0"/>
              <a:t> 功率 </a:t>
            </a:r>
            <a:r>
              <a:rPr lang="en-US" altLang="zh-CN" dirty="0"/>
              <a:t>~5.6</a:t>
            </a:r>
            <a:r>
              <a:rPr lang="en" altLang="zh-CN" dirty="0"/>
              <a:t>kW</a:t>
            </a:r>
            <a:endParaRPr lang="zh-CN" altLang="en-US" dirty="0"/>
          </a:p>
        </p:txBody>
      </p:sp>
      <p:pic>
        <p:nvPicPr>
          <p:cNvPr id="7172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B092037-3366-FCF5-58AC-A140FEEA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15" y="2178666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ES 2025直擊》真「矽」盾！黃仁勳手持Wafer扮輝達隊長- 國際- 工商時報">
            <a:extLst>
              <a:ext uri="{FF2B5EF4-FFF2-40B4-BE49-F238E27FC236}">
                <a16:creationId xmlns:a16="http://schemas.microsoft.com/office/drawing/2014/main" id="{1F711EF9-EB2E-AF90-4BA9-087CEDF6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24" y="2178666"/>
            <a:ext cx="5035205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6175A324-BB12-FD75-EF58-74B0BA4AC05F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1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00002C-0723-9457-CCD2-CC7710EC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225C91B-A2AD-AEC2-86CE-D793E78237F9}"/>
              </a:ext>
            </a:extLst>
          </p:cNvPr>
          <p:cNvGrpSpPr/>
          <p:nvPr/>
        </p:nvGrpSpPr>
        <p:grpSpPr>
          <a:xfrm>
            <a:off x="1371490" y="2154066"/>
            <a:ext cx="9245084" cy="3817362"/>
            <a:chOff x="1535877" y="2522306"/>
            <a:chExt cx="8690209" cy="3588251"/>
          </a:xfrm>
        </p:grpSpPr>
        <p:pic>
          <p:nvPicPr>
            <p:cNvPr id="2052" name="Picture 4" descr="Nvidia's Grace Hopper Runs at 700 W, Blackwell Will Be 1 KW. How Is the  Power Supply Industry Enabling Data Centers to Run These Advanced AI  Processors? - Navitas">
              <a:extLst>
                <a:ext uri="{FF2B5EF4-FFF2-40B4-BE49-F238E27FC236}">
                  <a16:creationId xmlns:a16="http://schemas.microsoft.com/office/drawing/2014/main" id="{E85898AC-998B-182E-7CA3-AA32F95599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57" b="16514"/>
            <a:stretch/>
          </p:blipFill>
          <p:spPr bwMode="auto">
            <a:xfrm>
              <a:off x="1535877" y="2522306"/>
              <a:ext cx="8399249" cy="334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Nvidia's Grace Hopper Runs at 700 W, Blackwell Will Be 1 KW. How Is the  Power Supply Industry Enabling Data Centers to Run These Advanced AI  Processors? - Navitas">
              <a:extLst>
                <a:ext uri="{FF2B5EF4-FFF2-40B4-BE49-F238E27FC236}">
                  <a16:creationId xmlns:a16="http://schemas.microsoft.com/office/drawing/2014/main" id="{C1B41D65-EA80-E58B-C710-94C60B2AB8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48" b="5070"/>
            <a:stretch/>
          </p:blipFill>
          <p:spPr bwMode="auto">
            <a:xfrm>
              <a:off x="1826837" y="5818256"/>
              <a:ext cx="8399249" cy="292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AA9503F-5921-F6D2-9ADE-8DD02B6C6C6B}"/>
              </a:ext>
            </a:extLst>
          </p:cNvPr>
          <p:cNvSpPr txBox="1"/>
          <p:nvPr/>
        </p:nvSpPr>
        <p:spPr>
          <a:xfrm>
            <a:off x="1798951" y="6008437"/>
            <a:ext cx="8203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Nvidia’s Grace Hopper Runs at 700 W, Blackwell Will Be 1 KW.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D485-B775-74F9-6780-0C489F98BE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为满足算力需求，单芯片算力逐步提升，</a:t>
            </a:r>
            <a:r>
              <a:rPr lang="zh-CN" altLang="en-US" dirty="0">
                <a:latin typeface="Helvetica" pitchFamily="2" charset="0"/>
              </a:rPr>
              <a:t>单</a:t>
            </a:r>
            <a:r>
              <a:rPr lang="zh-CN" altLang="en-US" dirty="0">
                <a:effectLst/>
                <a:latin typeface="Helvetica" pitchFamily="2" charset="0"/>
              </a:rPr>
              <a:t>芯片功耗，爆发式逐年递增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en-US" altLang="zh-CN" dirty="0">
                <a:effectLst/>
                <a:latin typeface="Helvetica" pitchFamily="2" charset="0"/>
              </a:rPr>
              <a:t>20</a:t>
            </a:r>
            <a:r>
              <a:rPr lang="zh-CN" altLang="en-US" dirty="0">
                <a:effectLst/>
                <a:latin typeface="Helvetica" pitchFamily="2" charset="0"/>
              </a:rPr>
              <a:t>年到</a:t>
            </a:r>
            <a:r>
              <a:rPr lang="en-US" altLang="zh-CN" dirty="0">
                <a:effectLst/>
                <a:latin typeface="Helvetica" pitchFamily="2" charset="0"/>
              </a:rPr>
              <a:t>24</a:t>
            </a:r>
            <a:r>
              <a:rPr lang="zh-CN" altLang="en-US" dirty="0">
                <a:effectLst/>
                <a:latin typeface="Helvetica" pitchFamily="2" charset="0"/>
              </a:rPr>
              <a:t>年，单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芯片功耗提升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倍</a:t>
            </a:r>
          </a:p>
          <a:p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A3E08C3-0482-D2E3-AF70-C33324A67600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34178</TotalTime>
  <Words>1346</Words>
  <Application>Microsoft Macintosh PowerPoint</Application>
  <PresentationFormat>自定义</PresentationFormat>
  <Paragraphs>140</Paragraphs>
  <Slides>35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-apple-system</vt:lpstr>
      <vt:lpstr>微软雅黑</vt:lpstr>
      <vt:lpstr>微软雅黑</vt:lpstr>
      <vt:lpstr>ACGN-MiaoGB-Flash</vt:lpstr>
      <vt:lpstr>inherit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Content</vt:lpstr>
      <vt:lpstr>PowerPoint 演示文稿</vt:lpstr>
      <vt:lpstr>芯片和单机柜功率密度增大</vt:lpstr>
      <vt:lpstr>    单芯 TDP &gt; 300w</vt:lpstr>
      <vt:lpstr>    单芯 TDP &gt; 300w</vt:lpstr>
      <vt:lpstr>    单芯 TDP &gt; 300w</vt:lpstr>
      <vt:lpstr>    单芯 TDP &gt; 300w</vt:lpstr>
      <vt:lpstr>    单机架功率密度 &gt;20KW</vt:lpstr>
      <vt:lpstr>    单机架功率密度 &gt;20KW</vt:lpstr>
      <vt:lpstr>以 NVIDA 为例</vt:lpstr>
      <vt:lpstr>    单机架功率密度 &gt;20KW</vt:lpstr>
      <vt:lpstr>Question</vt:lpstr>
      <vt:lpstr>服务器丢到大山沟里面</vt:lpstr>
      <vt:lpstr>曾经奶奶少的 ZOMI….</vt:lpstr>
      <vt:lpstr>服务器丢到雪山上面</vt:lpstr>
      <vt:lpstr>服务器丢到大海里面</vt:lpstr>
      <vt:lpstr>PowerPoint 演示文稿</vt:lpstr>
      <vt:lpstr>空气 vs 水</vt:lpstr>
      <vt:lpstr>液冷的出现</vt:lpstr>
      <vt:lpstr>液冷散热技术</vt:lpstr>
      <vt:lpstr>冷板式液冷通用架构：能量逐级传递</vt:lpstr>
      <vt:lpstr>冷板式液冷整体链路图</vt:lpstr>
      <vt:lpstr>冷板式液冷示例图</vt:lpstr>
      <vt:lpstr>浸没式液冷</vt:lpstr>
      <vt:lpstr>喷淋式液冷</vt:lpstr>
      <vt:lpstr>PowerPoint 演示文稿</vt:lpstr>
      <vt:lpstr>大型AI DC 机房分区示意图</vt:lpstr>
      <vt:lpstr>风液混合微模块示意图</vt:lpstr>
      <vt:lpstr>PowerPoint 演示文稿</vt:lpstr>
      <vt:lpstr>通用服务器 vs AI 服务器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11533</cp:revision>
  <cp:lastPrinted>2023-09-08T09:14:01Z</cp:lastPrinted>
  <dcterms:created xsi:type="dcterms:W3CDTF">2020-08-28T08:44:19Z</dcterms:created>
  <dcterms:modified xsi:type="dcterms:W3CDTF">2025-06-30T16:49:13Z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